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33" r:id="rId2"/>
    <p:sldId id="258" r:id="rId3"/>
    <p:sldId id="353" r:id="rId4"/>
    <p:sldId id="278" r:id="rId5"/>
    <p:sldId id="354" r:id="rId6"/>
    <p:sldId id="355" r:id="rId7"/>
    <p:sldId id="310" r:id="rId8"/>
    <p:sldId id="359" r:id="rId9"/>
    <p:sldId id="358" r:id="rId10"/>
    <p:sldId id="336" r:id="rId11"/>
    <p:sldId id="334" r:id="rId12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E476"/>
    <a:srgbClr val="A20000"/>
    <a:srgbClr val="A40000"/>
    <a:srgbClr val="9E0000"/>
    <a:srgbClr val="C7450B"/>
    <a:srgbClr val="E24E0C"/>
    <a:srgbClr val="DC6140"/>
    <a:srgbClr val="E60000"/>
    <a:srgbClr val="C9670D"/>
    <a:srgbClr val="66B5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52" autoAdjust="0"/>
    <p:restoredTop sz="85013" autoAdjust="0"/>
  </p:normalViewPr>
  <p:slideViewPr>
    <p:cSldViewPr snapToGrid="0">
      <p:cViewPr varScale="1">
        <p:scale>
          <a:sx n="73" d="100"/>
          <a:sy n="73" d="100"/>
        </p:scale>
        <p:origin x="902" y="4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2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9A56829-66AA-42AA-918E-5C6DB1AE50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41084A9-BC5C-4420-B17C-51E328D455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  <a:t>2022/2/14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D6F2124-7B35-4E59-B9E8-DB09EE1408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BF8FFE-D997-4E34-9A01-CD2014B952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553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2022/2/14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634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1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366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9226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248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948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571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ṣḻiḑê">
            <a:extLst>
              <a:ext uri="{FF2B5EF4-FFF2-40B4-BE49-F238E27FC236}">
                <a16:creationId xmlns:a16="http://schemas.microsoft.com/office/drawing/2014/main" id="{4A4D26DA-94FB-4C74-B9BF-F75FC25435C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 l="-5" t="-19895" r="-17994" b="-19895"/>
            </a:stretch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íṥḻîḋè">
            <a:extLst>
              <a:ext uri="{FF2B5EF4-FFF2-40B4-BE49-F238E27FC236}">
                <a16:creationId xmlns:a16="http://schemas.microsoft.com/office/drawing/2014/main" id="{D924F78C-FBC3-408E-83EE-22778D54CEF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19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801" name="副标题 9800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73099" y="3730477"/>
            <a:ext cx="10845800" cy="55879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9801"/>
          <p:cNvSpPr>
            <a:spLocks noGrp="1"/>
          </p:cNvSpPr>
          <p:nvPr userDrawn="1">
            <p:ph type="ctrTitle" hasCustomPrompt="1"/>
          </p:nvPr>
        </p:nvSpPr>
        <p:spPr>
          <a:xfrm>
            <a:off x="673099" y="1876975"/>
            <a:ext cx="10845800" cy="1853502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3099" y="5277367"/>
            <a:ext cx="10845800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3099" y="5573638"/>
            <a:ext cx="10845800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ľíde">
            <a:extLst>
              <a:ext uri="{FF2B5EF4-FFF2-40B4-BE49-F238E27FC236}">
                <a16:creationId xmlns:a16="http://schemas.microsoft.com/office/drawing/2014/main" id="{C9A257E7-2E4D-4AE0-BBCB-7F0DD69610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 l="-5" t="-19895" r="-17994" b="-19895"/>
            </a:stretch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9"/>
          <p:cNvSpPr>
            <a:spLocks noGrp="1"/>
          </p:cNvSpPr>
          <p:nvPr userDrawn="1">
            <p:ph type="title"/>
          </p:nvPr>
        </p:nvSpPr>
        <p:spPr>
          <a:xfrm>
            <a:off x="5247698" y="2533650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 userDrawn="1">
            <p:ph type="body" idx="1"/>
          </p:nvPr>
        </p:nvSpPr>
        <p:spPr>
          <a:xfrm>
            <a:off x="5248814" y="3429000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7562-9194-458F-B2AB-79BD97FA2182}" type="datetime1">
              <a:rPr lang="zh-CN" altLang="en-US" smtClean="0"/>
              <a:t>2022/2/14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Project Ⅲ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C005E-353D-478E-AFD7-2B327E159E3C}" type="datetime1">
              <a:rPr lang="zh-CN" altLang="en-US" smtClean="0"/>
              <a:t>2022/2/14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Project Ⅲ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ṩliďè">
            <a:extLst>
              <a:ext uri="{FF2B5EF4-FFF2-40B4-BE49-F238E27FC236}">
                <a16:creationId xmlns:a16="http://schemas.microsoft.com/office/drawing/2014/main" id="{3C4649D3-E3CF-47C5-8C21-917B4A84168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 l="-5" t="-19895" r="-17994" b="-19895"/>
            </a:stretch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íṣļîḍe">
            <a:extLst>
              <a:ext uri="{FF2B5EF4-FFF2-40B4-BE49-F238E27FC236}">
                <a16:creationId xmlns:a16="http://schemas.microsoft.com/office/drawing/2014/main" id="{680AC2D6-AF3C-41A0-8138-D8985FC1CE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19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标题 12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1638301"/>
            <a:ext cx="10845798" cy="2172372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73100" y="5448974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4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5152703"/>
            <a:ext cx="10845798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hyperlink" Target="https://www.pexels.com/zh-cn/photo/792167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alphaModFix amt="20000"/>
            <a:lum/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7E3C199-9701-4862-8BD2-980F0F2D14B0}" type="datetime1">
              <a:rPr lang="zh-CN" altLang="en-US" smtClean="0"/>
              <a:t>2022/2/14</a:t>
            </a:fld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Group Project Ⅲ</a:t>
            </a:r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9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am members: 何孟哲   刘 宇…">
            <a:extLst>
              <a:ext uri="{FF2B5EF4-FFF2-40B4-BE49-F238E27FC236}">
                <a16:creationId xmlns:a16="http://schemas.microsoft.com/office/drawing/2014/main" id="{4A277E57-5039-4CC9-88B3-26813283FC3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8650122" y="4268260"/>
            <a:ext cx="3300248" cy="242789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>
              <a:defRPr sz="2200"/>
            </a:pPr>
            <a:r>
              <a:rPr lang="en-US" altLang="zh-CN" sz="2000" dirty="0"/>
              <a:t>Supervisor Name: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郑锋</a:t>
            </a:r>
            <a:endParaRPr lang="en-US" altLang="zh-CN" sz="2000" dirty="0"/>
          </a:p>
          <a:p>
            <a:pPr algn="l">
              <a:defRPr sz="2200"/>
            </a:pPr>
            <a:r>
              <a:rPr lang="en-US" altLang="zh-CN" sz="2000" dirty="0"/>
              <a:t>List of team members: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张一弛</a:t>
            </a:r>
            <a:r>
              <a:rPr lang="en-US" altLang="zh-CN" sz="2000" dirty="0"/>
              <a:t>	11813226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杨英特</a:t>
            </a:r>
            <a:r>
              <a:rPr lang="en-US" altLang="zh-CN" sz="2000" dirty="0"/>
              <a:t>	11812518</a:t>
            </a: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579BD0D7-1699-4F69-A63E-7228A98C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797" y="1171849"/>
            <a:ext cx="8824403" cy="99430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4400" dirty="0" err="1"/>
              <a:t>DataSet</a:t>
            </a:r>
            <a:endParaRPr kumimoji="1" lang="zh-CN" altLang="en-US" sz="4400" dirty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6906E7F3-1642-42F4-B1D0-FE703B57977D}"/>
              </a:ext>
            </a:extLst>
          </p:cNvPr>
          <p:cNvSpPr txBox="1">
            <a:spLocks/>
          </p:cNvSpPr>
          <p:nvPr/>
        </p:nvSpPr>
        <p:spPr>
          <a:xfrm>
            <a:off x="2354788" y="2423602"/>
            <a:ext cx="7482423" cy="1225118"/>
          </a:xfrm>
          <a:prstGeom prst="rect">
            <a:avLst/>
          </a:prstGeom>
        </p:spPr>
        <p:txBody>
          <a:bodyPr vert="horz" lIns="46037" tIns="46037" rIns="46037" bIns="46037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8B450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zh-CN" sz="3600" dirty="0"/>
              <a:t>Visual Question Answering</a:t>
            </a:r>
          </a:p>
          <a:p>
            <a:pPr algn="ctr"/>
            <a:r>
              <a:rPr kumimoji="1" lang="en-US" altLang="zh-CN" sz="3600" dirty="0"/>
              <a:t> (VQA) </a:t>
            </a:r>
            <a:endParaRPr kumimoji="1" lang="zh-CN" altLang="en-US" sz="36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0B6885B-B828-468B-B6C6-3F79E693D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8069" y="3330212"/>
            <a:ext cx="7630511" cy="539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538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5" name="内容占位符 2"/>
          <p:cNvSpPr txBox="1"/>
          <p:nvPr/>
        </p:nvSpPr>
        <p:spPr>
          <a:xfrm>
            <a:off x="669924" y="1156138"/>
            <a:ext cx="10670738" cy="499241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b="1" i="0" dirty="0">
                <a:solidFill>
                  <a:srgbClr val="222222"/>
                </a:solidFill>
                <a:effectLst/>
                <a:latin typeface="PingFangSC-Regular"/>
              </a:rPr>
              <a:t>[1] Zhou, B. , Tian, Y. , Sukhbaatar, S. , </a:t>
            </a:r>
            <a:r>
              <a:rPr lang="en-US" altLang="zh-CN" sz="2000" b="1" i="0" dirty="0" err="1">
                <a:solidFill>
                  <a:srgbClr val="222222"/>
                </a:solidFill>
                <a:effectLst/>
                <a:latin typeface="PingFangSC-Regular"/>
              </a:rPr>
              <a:t>Szlam</a:t>
            </a:r>
            <a:r>
              <a:rPr lang="en-US" altLang="zh-CN" sz="2000" b="1" i="0" dirty="0">
                <a:solidFill>
                  <a:srgbClr val="222222"/>
                </a:solidFill>
                <a:effectLst/>
                <a:latin typeface="PingFangSC-Regular"/>
              </a:rPr>
              <a:t>, A. , &amp; Fergus, R. . VQA: Visual Question Answering.</a:t>
            </a:r>
          </a:p>
          <a:p>
            <a:pPr>
              <a:lnSpc>
                <a:spcPct val="150000"/>
              </a:lnSpc>
            </a:pPr>
            <a:r>
              <a:rPr lang="en-US" altLang="zh-CN" sz="2000" b="1" i="0" dirty="0">
                <a:solidFill>
                  <a:srgbClr val="222222"/>
                </a:solidFill>
                <a:effectLst/>
                <a:latin typeface="PingFangSC-Regular"/>
              </a:rPr>
              <a:t>[2] H. Gao, J. Mao, J. Zhou, Z. Huang, L. Wang, and W. Xu, \Are you talking to a machine? Dataset and methods for multilingual image question answering," in Advances in Neural Information Processing Systems (NIPS), 2015.</a:t>
            </a:r>
          </a:p>
          <a:p>
            <a:pPr>
              <a:lnSpc>
                <a:spcPct val="150000"/>
              </a:lnSpc>
            </a:pPr>
            <a:endParaRPr lang="en-US" altLang="zh-CN" sz="2000" b="1" dirty="0"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000" b="1" dirty="0"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000" b="1" dirty="0"/>
          </a:p>
          <a:p>
            <a:pPr>
              <a:lnSpc>
                <a:spcPct val="150000"/>
              </a:lnSpc>
            </a:pPr>
            <a:endParaRPr lang="en-US" altLang="zh-CN" sz="2000" b="1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118840-DF5C-4BBF-9DEC-9023E2100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Project Ⅲ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9154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am members: 何孟哲   刘 宇…">
            <a:extLst>
              <a:ext uri="{FF2B5EF4-FFF2-40B4-BE49-F238E27FC236}">
                <a16:creationId xmlns:a16="http://schemas.microsoft.com/office/drawing/2014/main" id="{4A277E57-5039-4CC9-88B3-26813283FC3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8650122" y="4268260"/>
            <a:ext cx="3300248" cy="242789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>
              <a:defRPr sz="2200"/>
            </a:pPr>
            <a:r>
              <a:rPr lang="en-US" altLang="zh-CN" sz="2000" dirty="0"/>
              <a:t>Supervisor Name: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郑锋</a:t>
            </a:r>
            <a:endParaRPr lang="en-US" altLang="zh-CN" sz="2000" dirty="0"/>
          </a:p>
          <a:p>
            <a:pPr algn="l">
              <a:defRPr sz="2200"/>
            </a:pPr>
            <a:r>
              <a:rPr lang="en-US" altLang="zh-CN" sz="2000" dirty="0"/>
              <a:t>List of team members: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张一弛</a:t>
            </a:r>
            <a:r>
              <a:rPr lang="en-US" altLang="zh-CN" sz="2000" dirty="0"/>
              <a:t>	11813226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杨英特</a:t>
            </a:r>
            <a:r>
              <a:rPr lang="en-US" altLang="zh-CN" sz="2000" dirty="0"/>
              <a:t>	11812518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0B6885B-B828-468B-B6C6-3F79E693D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538" y="3298681"/>
            <a:ext cx="7630511" cy="5392108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5E0CE103-A5A6-466A-9732-8B74F6A43A07}"/>
              </a:ext>
            </a:extLst>
          </p:cNvPr>
          <p:cNvSpPr txBox="1">
            <a:spLocks/>
          </p:cNvSpPr>
          <p:nvPr/>
        </p:nvSpPr>
        <p:spPr>
          <a:xfrm>
            <a:off x="1396754" y="2066319"/>
            <a:ext cx="9398492" cy="1491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zh-CN" sz="8000"/>
              <a:t>Thanks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442820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ṥ1íd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ṥľídê"/>
          <p:cNvSpPr>
            <a:spLocks noGrp="1"/>
          </p:cNvSpPr>
          <p:nvPr>
            <p:ph type="title"/>
          </p:nvPr>
        </p:nvSpPr>
        <p:spPr>
          <a:xfrm>
            <a:off x="5216167" y="3096979"/>
            <a:ext cx="5419185" cy="895350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Introduction</a:t>
            </a:r>
            <a:br>
              <a:rPr lang="en-US" altLang="zh-CN" sz="3600" dirty="0"/>
            </a:br>
            <a:r>
              <a:rPr lang="en-US" altLang="zh-CN" sz="2000" b="0" dirty="0"/>
              <a:t>	About our Group project</a:t>
            </a:r>
            <a:endParaRPr lang="zh-CN" altLang="en-US" sz="3600" b="0" dirty="0"/>
          </a:p>
        </p:txBody>
      </p:sp>
      <p:sp>
        <p:nvSpPr>
          <p:cNvPr id="9" name="îŝļïde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3899626" y="3052174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</a:t>
            </a:r>
            <a:r>
              <a:rPr lang="en-US" altLang="zh-CN" sz="100" spc="10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</a:t>
            </a:r>
            <a:r>
              <a:rPr lang="en-US" altLang="zh-CN" spc="10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01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ïṣḷiḋe">
            <a:extLst>
              <a:ext uri="{FF2B5EF4-FFF2-40B4-BE49-F238E27FC236}">
                <a16:creationId xmlns:a16="http://schemas.microsoft.com/office/drawing/2014/main" id="{EE74D242-431F-4FBE-BCA1-1B6BF0EE1D88}"/>
              </a:ext>
            </a:extLst>
          </p:cNvPr>
          <p:cNvGrpSpPr/>
          <p:nvPr/>
        </p:nvGrpSpPr>
        <p:grpSpPr>
          <a:xfrm>
            <a:off x="2367728" y="2203449"/>
            <a:ext cx="3728272" cy="3084147"/>
            <a:chOff x="2251369" y="2044129"/>
            <a:chExt cx="4320030" cy="3573668"/>
          </a:xfrm>
        </p:grpSpPr>
        <p:grpSp>
          <p:nvGrpSpPr>
            <p:cNvPr id="7" name="íṡḷíde">
              <a:extLst>
                <a:ext uri="{FF2B5EF4-FFF2-40B4-BE49-F238E27FC236}">
                  <a16:creationId xmlns:a16="http://schemas.microsoft.com/office/drawing/2014/main" id="{47A3AA4F-9AA4-4069-A656-74EB35556196}"/>
                </a:ext>
              </a:extLst>
            </p:cNvPr>
            <p:cNvGrpSpPr/>
            <p:nvPr/>
          </p:nvGrpSpPr>
          <p:grpSpPr>
            <a:xfrm>
              <a:off x="2251369" y="2044129"/>
              <a:ext cx="4320030" cy="3573668"/>
              <a:chOff x="4101227" y="1606421"/>
              <a:chExt cx="3986631" cy="3297870"/>
            </a:xfrm>
          </p:grpSpPr>
          <p:sp>
            <p:nvSpPr>
              <p:cNvPr id="8" name="iślïḑé">
                <a:extLst>
                  <a:ext uri="{FF2B5EF4-FFF2-40B4-BE49-F238E27FC236}">
                    <a16:creationId xmlns:a16="http://schemas.microsoft.com/office/drawing/2014/main" id="{E4B4236A-736D-470D-9417-48C2EEE631AF}"/>
                  </a:ext>
                </a:extLst>
              </p:cNvPr>
              <p:cNvSpPr/>
              <p:nvPr/>
            </p:nvSpPr>
            <p:spPr>
              <a:xfrm>
                <a:off x="5538496" y="3988303"/>
                <a:ext cx="1113758" cy="915988"/>
              </a:xfrm>
              <a:custGeom>
                <a:avLst/>
                <a:gdLst>
                  <a:gd name="connsiteX0" fmla="*/ 0 w 1113758"/>
                  <a:gd name="connsiteY0" fmla="*/ 0 h 915988"/>
                  <a:gd name="connsiteX1" fmla="*/ 556879 w 1113758"/>
                  <a:gd name="connsiteY1" fmla="*/ 922754 h 915988"/>
                  <a:gd name="connsiteX2" fmla="*/ 1113759 w 1113758"/>
                  <a:gd name="connsiteY2" fmla="*/ 0 h 915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758" h="915988">
                    <a:moveTo>
                      <a:pt x="0" y="0"/>
                    </a:moveTo>
                    <a:lnTo>
                      <a:pt x="556879" y="922754"/>
                    </a:lnTo>
                    <a:lnTo>
                      <a:pt x="1113759" y="0"/>
                    </a:lnTo>
                  </a:path>
                </a:pathLst>
              </a:custGeom>
              <a:noFill/>
              <a:ln w="104039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işḻiḋé">
                <a:extLst>
                  <a:ext uri="{FF2B5EF4-FFF2-40B4-BE49-F238E27FC236}">
                    <a16:creationId xmlns:a16="http://schemas.microsoft.com/office/drawing/2014/main" id="{C991C03E-EF7D-4175-B470-B5563380CFA2}"/>
                  </a:ext>
                </a:extLst>
              </p:cNvPr>
              <p:cNvSpPr/>
              <p:nvPr/>
            </p:nvSpPr>
            <p:spPr>
              <a:xfrm>
                <a:off x="4101227" y="1606421"/>
                <a:ext cx="3986631" cy="697400"/>
              </a:xfrm>
              <a:custGeom>
                <a:avLst/>
                <a:gdLst>
                  <a:gd name="connsiteX0" fmla="*/ 3561633 w 3986630"/>
                  <a:gd name="connsiteY0" fmla="*/ 707185 h 697400"/>
                  <a:gd name="connsiteX1" fmla="*/ 3988296 w 3986630"/>
                  <a:gd name="connsiteY1" fmla="*/ 0 h 697400"/>
                  <a:gd name="connsiteX2" fmla="*/ 0 w 3986630"/>
                  <a:gd name="connsiteY2" fmla="*/ 0 h 697400"/>
                  <a:gd name="connsiteX3" fmla="*/ 426767 w 3986630"/>
                  <a:gd name="connsiteY3" fmla="*/ 707185 h 69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86630" h="697400">
                    <a:moveTo>
                      <a:pt x="3561633" y="707185"/>
                    </a:moveTo>
                    <a:lnTo>
                      <a:pt x="3988296" y="0"/>
                    </a:lnTo>
                    <a:lnTo>
                      <a:pt x="0" y="0"/>
                    </a:lnTo>
                    <a:lnTo>
                      <a:pt x="426767" y="707185"/>
                    </a:lnTo>
                  </a:path>
                </a:pathLst>
              </a:custGeom>
              <a:noFill/>
              <a:ln w="104039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cxnSp>
          <p:nvCxnSpPr>
            <p:cNvPr id="3" name="iŝḻiḑè">
              <a:extLst>
                <a:ext uri="{FF2B5EF4-FFF2-40B4-BE49-F238E27FC236}">
                  <a16:creationId xmlns:a16="http://schemas.microsoft.com/office/drawing/2014/main" id="{7EAC5156-1167-4E8C-BADE-0F737701AA66}"/>
                </a:ext>
              </a:extLst>
            </p:cNvPr>
            <p:cNvCxnSpPr/>
            <p:nvPr/>
          </p:nvCxnSpPr>
          <p:spPr>
            <a:xfrm>
              <a:off x="2705100" y="2794000"/>
              <a:ext cx="1397000" cy="2324100"/>
            </a:xfrm>
            <a:prstGeom prst="line">
              <a:avLst/>
            </a:prstGeom>
            <a:ln w="1016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"/>
    </p:custDataLst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About CHS-VQA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3EB75B-09CE-4780-8A20-E9527AB1E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7C54BF17-3CAA-4C99-B1EC-A4DD649EC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Group Project </a:t>
            </a:r>
            <a:r>
              <a:rPr lang="zh-CN" altLang="zh-CN" sz="1000" kern="100" dirty="0">
                <a:effectLst/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Ⅲ</a:t>
            </a:r>
            <a:endParaRPr lang="zh-CN" altLang="en-US" dirty="0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6008F7A1-4AF7-4054-AFAD-7F924324FEA2}"/>
              </a:ext>
            </a:extLst>
          </p:cNvPr>
          <p:cNvSpPr txBox="1"/>
          <p:nvPr/>
        </p:nvSpPr>
        <p:spPr>
          <a:xfrm>
            <a:off x="837405" y="1253331"/>
            <a:ext cx="10515600" cy="4987132"/>
          </a:xfrm>
          <a:prstGeom prst="rect">
            <a:avLst/>
          </a:prstGeom>
        </p:spPr>
        <p:txBody>
          <a:bodyPr/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00000"/>
                </a:solidFill>
                <a:latin typeface="Arial"/>
                <a:ea typeface="微软雅黑"/>
              </a:rPr>
              <a:t>Introduction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  <a:p>
            <a:pPr lvl="1">
              <a:lnSpc>
                <a:spcPct val="150000"/>
              </a:lnSpc>
            </a:pPr>
            <a:r>
              <a:rPr lang="en-US" altLang="zh-CN" sz="2200" dirty="0"/>
              <a:t>What is CHS-VQA</a:t>
            </a:r>
            <a:endParaRPr lang="en-US" altLang="zh-CN" sz="2400" dirty="0"/>
          </a:p>
          <a:p>
            <a:pPr lvl="1">
              <a:lnSpc>
                <a:spcPct val="150000"/>
              </a:lnSpc>
            </a:pPr>
            <a:r>
              <a:rPr lang="en-US" altLang="zh-CN" sz="2200" dirty="0"/>
              <a:t>Why we do it</a:t>
            </a:r>
            <a:endParaRPr lang="en-US" altLang="zh-CN" sz="2400" dirty="0"/>
          </a:p>
          <a:p>
            <a:endParaRPr lang="en-US" altLang="zh-CN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F4AA07-73E5-4060-A16E-86670DC168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311" y="1253331"/>
            <a:ext cx="6778689" cy="535853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7D0580E-E655-4B78-B558-3732BCD0E9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0" y="3746897"/>
            <a:ext cx="5273565" cy="102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385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ṥ1íd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îŝļïde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3899626" y="3052174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</a:t>
            </a:r>
            <a:r>
              <a:rPr lang="en-US" altLang="zh-CN" sz="100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</a:t>
            </a:r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ïṣḷiḋe">
            <a:extLst>
              <a:ext uri="{FF2B5EF4-FFF2-40B4-BE49-F238E27FC236}">
                <a16:creationId xmlns:a16="http://schemas.microsoft.com/office/drawing/2014/main" id="{EE74D242-431F-4FBE-BCA1-1B6BF0EE1D88}"/>
              </a:ext>
            </a:extLst>
          </p:cNvPr>
          <p:cNvGrpSpPr/>
          <p:nvPr/>
        </p:nvGrpSpPr>
        <p:grpSpPr>
          <a:xfrm>
            <a:off x="2367728" y="2203449"/>
            <a:ext cx="3728272" cy="3084147"/>
            <a:chOff x="2251369" y="2044129"/>
            <a:chExt cx="4320030" cy="3573668"/>
          </a:xfrm>
        </p:grpSpPr>
        <p:grpSp>
          <p:nvGrpSpPr>
            <p:cNvPr id="7" name="íṡḷíde">
              <a:extLst>
                <a:ext uri="{FF2B5EF4-FFF2-40B4-BE49-F238E27FC236}">
                  <a16:creationId xmlns:a16="http://schemas.microsoft.com/office/drawing/2014/main" id="{47A3AA4F-9AA4-4069-A656-74EB35556196}"/>
                </a:ext>
              </a:extLst>
            </p:cNvPr>
            <p:cNvGrpSpPr/>
            <p:nvPr/>
          </p:nvGrpSpPr>
          <p:grpSpPr>
            <a:xfrm>
              <a:off x="2251369" y="2044129"/>
              <a:ext cx="4320030" cy="3573668"/>
              <a:chOff x="4101227" y="1606421"/>
              <a:chExt cx="3986631" cy="3297870"/>
            </a:xfrm>
          </p:grpSpPr>
          <p:sp>
            <p:nvSpPr>
              <p:cNvPr id="8" name="iślïḑé">
                <a:extLst>
                  <a:ext uri="{FF2B5EF4-FFF2-40B4-BE49-F238E27FC236}">
                    <a16:creationId xmlns:a16="http://schemas.microsoft.com/office/drawing/2014/main" id="{E4B4236A-736D-470D-9417-48C2EEE631AF}"/>
                  </a:ext>
                </a:extLst>
              </p:cNvPr>
              <p:cNvSpPr/>
              <p:nvPr/>
            </p:nvSpPr>
            <p:spPr>
              <a:xfrm>
                <a:off x="5538496" y="3988303"/>
                <a:ext cx="1113758" cy="915988"/>
              </a:xfrm>
              <a:custGeom>
                <a:avLst/>
                <a:gdLst>
                  <a:gd name="connsiteX0" fmla="*/ 0 w 1113758"/>
                  <a:gd name="connsiteY0" fmla="*/ 0 h 915988"/>
                  <a:gd name="connsiteX1" fmla="*/ 556879 w 1113758"/>
                  <a:gd name="connsiteY1" fmla="*/ 922754 h 915988"/>
                  <a:gd name="connsiteX2" fmla="*/ 1113759 w 1113758"/>
                  <a:gd name="connsiteY2" fmla="*/ 0 h 915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3758" h="915988">
                    <a:moveTo>
                      <a:pt x="0" y="0"/>
                    </a:moveTo>
                    <a:lnTo>
                      <a:pt x="556879" y="922754"/>
                    </a:lnTo>
                    <a:lnTo>
                      <a:pt x="1113759" y="0"/>
                    </a:lnTo>
                  </a:path>
                </a:pathLst>
              </a:custGeom>
              <a:noFill/>
              <a:ln w="104039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işḻiḋé">
                <a:extLst>
                  <a:ext uri="{FF2B5EF4-FFF2-40B4-BE49-F238E27FC236}">
                    <a16:creationId xmlns:a16="http://schemas.microsoft.com/office/drawing/2014/main" id="{C991C03E-EF7D-4175-B470-B5563380CFA2}"/>
                  </a:ext>
                </a:extLst>
              </p:cNvPr>
              <p:cNvSpPr/>
              <p:nvPr/>
            </p:nvSpPr>
            <p:spPr>
              <a:xfrm>
                <a:off x="4101227" y="1606421"/>
                <a:ext cx="3986631" cy="697400"/>
              </a:xfrm>
              <a:custGeom>
                <a:avLst/>
                <a:gdLst>
                  <a:gd name="connsiteX0" fmla="*/ 3561633 w 3986630"/>
                  <a:gd name="connsiteY0" fmla="*/ 707185 h 697400"/>
                  <a:gd name="connsiteX1" fmla="*/ 3988296 w 3986630"/>
                  <a:gd name="connsiteY1" fmla="*/ 0 h 697400"/>
                  <a:gd name="connsiteX2" fmla="*/ 0 w 3986630"/>
                  <a:gd name="connsiteY2" fmla="*/ 0 h 697400"/>
                  <a:gd name="connsiteX3" fmla="*/ 426767 w 3986630"/>
                  <a:gd name="connsiteY3" fmla="*/ 707185 h 697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86630" h="697400">
                    <a:moveTo>
                      <a:pt x="3561633" y="707185"/>
                    </a:moveTo>
                    <a:lnTo>
                      <a:pt x="3988296" y="0"/>
                    </a:lnTo>
                    <a:lnTo>
                      <a:pt x="0" y="0"/>
                    </a:lnTo>
                    <a:lnTo>
                      <a:pt x="426767" y="707185"/>
                    </a:lnTo>
                  </a:path>
                </a:pathLst>
              </a:custGeom>
              <a:noFill/>
              <a:ln w="104039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cxnSp>
          <p:nvCxnSpPr>
            <p:cNvPr id="3" name="iŝḻiḑè">
              <a:extLst>
                <a:ext uri="{FF2B5EF4-FFF2-40B4-BE49-F238E27FC236}">
                  <a16:creationId xmlns:a16="http://schemas.microsoft.com/office/drawing/2014/main" id="{7EAC5156-1167-4E8C-BADE-0F737701AA66}"/>
                </a:ext>
              </a:extLst>
            </p:cNvPr>
            <p:cNvCxnSpPr/>
            <p:nvPr/>
          </p:nvCxnSpPr>
          <p:spPr>
            <a:xfrm>
              <a:off x="2705100" y="2794000"/>
              <a:ext cx="1397000" cy="2324100"/>
            </a:xfrm>
            <a:prstGeom prst="line">
              <a:avLst/>
            </a:prstGeom>
            <a:ln w="1016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iṥľídê">
            <a:extLst>
              <a:ext uri="{FF2B5EF4-FFF2-40B4-BE49-F238E27FC236}">
                <a16:creationId xmlns:a16="http://schemas.microsoft.com/office/drawing/2014/main" id="{E7C92425-7AB7-4C18-B034-31F1052F7CB8}"/>
              </a:ext>
            </a:extLst>
          </p:cNvPr>
          <p:cNvSpPr txBox="1">
            <a:spLocks/>
          </p:cNvSpPr>
          <p:nvPr/>
        </p:nvSpPr>
        <p:spPr>
          <a:xfrm>
            <a:off x="5216167" y="3096979"/>
            <a:ext cx="5419185" cy="8953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/>
              <a:t>Progress</a:t>
            </a:r>
            <a:br>
              <a:rPr lang="en-US" altLang="zh-CN" sz="3600" dirty="0"/>
            </a:br>
            <a:r>
              <a:rPr lang="en-US" altLang="zh-CN" sz="2000" b="0" dirty="0"/>
              <a:t>	Have done and going to do</a:t>
            </a:r>
            <a:endParaRPr lang="zh-CN" altLang="en-US" sz="3600" b="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40839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</a:t>
            </a:r>
            <a:r>
              <a:rPr lang="en-US" altLang="zh-CN" sz="2800" dirty="0"/>
              <a:t>Progress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3EB75B-09CE-4780-8A20-E9527AB1E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7C54BF17-3CAA-4C99-B1EC-A4DD649EC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Group Project </a:t>
            </a:r>
            <a:r>
              <a:rPr lang="zh-CN" altLang="zh-CN" sz="1000" kern="100" dirty="0">
                <a:effectLst/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Ⅲ</a:t>
            </a:r>
            <a:endParaRPr lang="zh-CN" altLang="en-US" dirty="0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6008F7A1-4AF7-4054-AFAD-7F924324FEA2}"/>
              </a:ext>
            </a:extLst>
          </p:cNvPr>
          <p:cNvSpPr txBox="1"/>
          <p:nvPr/>
        </p:nvSpPr>
        <p:spPr>
          <a:xfrm>
            <a:off x="837405" y="1253331"/>
            <a:ext cx="10515600" cy="4987132"/>
          </a:xfrm>
          <a:prstGeom prst="rect">
            <a:avLst/>
          </a:prstGeom>
        </p:spPr>
        <p:txBody>
          <a:bodyPr/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What we have done</a:t>
            </a:r>
          </a:p>
          <a:p>
            <a:pPr lvl="1"/>
            <a:endParaRPr lang="en-US" altLang="zh-CN" sz="2200" dirty="0"/>
          </a:p>
          <a:p>
            <a:pPr lvl="1"/>
            <a:r>
              <a:rPr lang="en-US" altLang="zh-CN" sz="2200" dirty="0"/>
              <a:t>Data sets</a:t>
            </a:r>
          </a:p>
          <a:p>
            <a:pPr lvl="1"/>
            <a:endParaRPr lang="en-US" altLang="zh-CN" sz="2200" dirty="0"/>
          </a:p>
          <a:p>
            <a:pPr lvl="1"/>
            <a:r>
              <a:rPr lang="en-US" altLang="zh-CN" sz="2200" dirty="0"/>
              <a:t>Design data sets</a:t>
            </a:r>
          </a:p>
          <a:p>
            <a:pPr lvl="1"/>
            <a:endParaRPr lang="en-US" altLang="zh-CN" sz="2200" dirty="0"/>
          </a:p>
          <a:p>
            <a:pPr lvl="1"/>
            <a:r>
              <a:rPr lang="en-US" altLang="zh-CN" sz="2200" dirty="0"/>
              <a:t>Images</a:t>
            </a:r>
          </a:p>
          <a:p>
            <a:pPr lvl="1"/>
            <a:endParaRPr lang="en-US" altLang="zh-CN" sz="2200" dirty="0"/>
          </a:p>
          <a:p>
            <a:pPr lvl="1"/>
            <a:r>
              <a:rPr lang="en-US" altLang="zh-CN" sz="2200" dirty="0"/>
              <a:t>QA-pair</a:t>
            </a:r>
          </a:p>
          <a:p>
            <a:pPr lvl="1"/>
            <a:endParaRPr lang="en-US" altLang="zh-CN" sz="2200" dirty="0"/>
          </a:p>
          <a:p>
            <a:pPr lvl="1"/>
            <a:endParaRPr lang="en-US" altLang="zh-CN" sz="22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B17E061-DFE5-4F30-A415-93B51A68F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728" y="168256"/>
            <a:ext cx="7186283" cy="335309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9F1FE34-30F4-4CEC-BD21-D2D9F70C1B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059" y="2711759"/>
            <a:ext cx="5761219" cy="3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508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Progress –</a:t>
            </a:r>
            <a:r>
              <a:rPr lang="en-US" altLang="zh-CN" sz="2800" dirty="0"/>
              <a:t>Date sets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3EB75B-09CE-4780-8A20-E9527AB1E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7C54BF17-3CAA-4C99-B1EC-A4DD649EC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Project Ⅲ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90E048-CBDB-4D7F-BEDC-77F589A36F6E}"/>
              </a:ext>
            </a:extLst>
          </p:cNvPr>
          <p:cNvSpPr txBox="1"/>
          <p:nvPr/>
        </p:nvSpPr>
        <p:spPr>
          <a:xfrm>
            <a:off x="1034474" y="4029075"/>
            <a:ext cx="10121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	</a:t>
            </a:r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131F5CDA-0310-4C19-A78D-4FD10733A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267" y="1584503"/>
            <a:ext cx="6614733" cy="5273497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366EDDC1-8272-4EF6-9F24-19E634B60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87" y="2870756"/>
            <a:ext cx="4724809" cy="202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55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Progress – </a:t>
            </a:r>
            <a:r>
              <a:rPr lang="en-US" altLang="zh-CN" sz="2800" dirty="0"/>
              <a:t>Design Date sets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3EB75B-09CE-4780-8A20-E9527AB1E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7C54BF17-3CAA-4C99-B1EC-A4DD649EC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Project Ⅲ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90E048-CBDB-4D7F-BEDC-77F589A36F6E}"/>
              </a:ext>
            </a:extLst>
          </p:cNvPr>
          <p:cNvSpPr txBox="1"/>
          <p:nvPr/>
        </p:nvSpPr>
        <p:spPr>
          <a:xfrm>
            <a:off x="1034474" y="4029075"/>
            <a:ext cx="10121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	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581D697-3B2A-463C-8A7A-7B079DD3A7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24" y="1291419"/>
            <a:ext cx="3017782" cy="147078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47AC80C-116D-4DD3-86C8-3843396362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3361" y="819609"/>
            <a:ext cx="2994920" cy="203471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AC36425-CCEC-4B1C-9B65-DDA55F0B5A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997" y="1134068"/>
            <a:ext cx="2309060" cy="165368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8452F57-DFFC-46DF-863E-E99197074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89" y="2947840"/>
            <a:ext cx="5052498" cy="374174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0F757D9-9F1C-4B21-B666-DF2E2595FC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753" y="3046908"/>
            <a:ext cx="6043184" cy="354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48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Progress – </a:t>
            </a:r>
            <a:r>
              <a:rPr lang="en-US" altLang="zh-CN" sz="2800" dirty="0"/>
              <a:t>Design Date sets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3EB75B-09CE-4780-8A20-E9527AB1E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7C54BF17-3CAA-4C99-B1EC-A4DD649EC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Project Ⅲ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90E048-CBDB-4D7F-BEDC-77F589A36F6E}"/>
              </a:ext>
            </a:extLst>
          </p:cNvPr>
          <p:cNvSpPr txBox="1"/>
          <p:nvPr/>
        </p:nvSpPr>
        <p:spPr>
          <a:xfrm>
            <a:off x="1034474" y="4029075"/>
            <a:ext cx="10121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	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03E2E8E-B290-4D04-A566-21D4F6AD55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381" y="-1"/>
            <a:ext cx="84716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049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Progress – </a:t>
            </a:r>
            <a:r>
              <a:rPr lang="en-US" altLang="zh-CN" sz="2800" dirty="0"/>
              <a:t>Design Date sets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3EB75B-09CE-4780-8A20-E9527AB1E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7C54BF17-3CAA-4C99-B1EC-A4DD649EC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Group Project Ⅲ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90E048-CBDB-4D7F-BEDC-77F589A36F6E}"/>
              </a:ext>
            </a:extLst>
          </p:cNvPr>
          <p:cNvSpPr txBox="1"/>
          <p:nvPr/>
        </p:nvSpPr>
        <p:spPr>
          <a:xfrm>
            <a:off x="1034474" y="4029075"/>
            <a:ext cx="10121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	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0BDD5AF-ED77-4105-BA27-89BF4E8A70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317" y="0"/>
            <a:ext cx="85657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216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#29622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11C57D"/>
      </a:accent1>
      <a:accent2>
        <a:srgbClr val="3B9AEA"/>
      </a:accent2>
      <a:accent3>
        <a:srgbClr val="61615E"/>
      </a:accent3>
      <a:accent4>
        <a:srgbClr val="7B7B79"/>
      </a:accent4>
      <a:accent5>
        <a:srgbClr val="9E9E9C"/>
      </a:accent5>
      <a:accent6>
        <a:srgbClr val="CACAC8"/>
      </a:accent6>
      <a:hlink>
        <a:srgbClr val="046DA3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1C57D"/>
    </a:accent1>
    <a:accent2>
      <a:srgbClr val="3B9AEA"/>
    </a:accent2>
    <a:accent3>
      <a:srgbClr val="61615E"/>
    </a:accent3>
    <a:accent4>
      <a:srgbClr val="7B7B79"/>
    </a:accent4>
    <a:accent5>
      <a:srgbClr val="9E9E9C"/>
    </a:accent5>
    <a:accent6>
      <a:srgbClr val="CACAC8"/>
    </a:accent6>
    <a:hlink>
      <a:srgbClr val="046DA3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1831</TotalTime>
  <Words>249</Words>
  <Application>Microsoft Office PowerPoint</Application>
  <PresentationFormat>宽屏</PresentationFormat>
  <Paragraphs>66</Paragraphs>
  <Slides>11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PingFangSC-Regular</vt:lpstr>
      <vt:lpstr>等线</vt:lpstr>
      <vt:lpstr>Arial</vt:lpstr>
      <vt:lpstr>Calibri</vt:lpstr>
      <vt:lpstr>Impact</vt:lpstr>
      <vt:lpstr>Times New Roman</vt:lpstr>
      <vt:lpstr>主题5</vt:lpstr>
      <vt:lpstr>DataSet</vt:lpstr>
      <vt:lpstr>Introduction  About our Group project</vt:lpstr>
      <vt:lpstr>About CHS-VQA</vt:lpstr>
      <vt:lpstr>PowerPoint 演示文稿</vt:lpstr>
      <vt:lpstr>Our Progress</vt:lpstr>
      <vt:lpstr>Our Progress –Date sets</vt:lpstr>
      <vt:lpstr>Our Progress – Design Date sets</vt:lpstr>
      <vt:lpstr>Our Progress – Design Date sets</vt:lpstr>
      <vt:lpstr>Our Progress – Design Date sets</vt:lpstr>
      <vt:lpstr>Reference</vt:lpstr>
      <vt:lpstr>PowerPoint 演示文稿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kono 不言人</cp:lastModifiedBy>
  <cp:revision>109</cp:revision>
  <cp:lastPrinted>2019-07-31T16:00:00Z</cp:lastPrinted>
  <dcterms:created xsi:type="dcterms:W3CDTF">2019-07-31T16:00:00Z</dcterms:created>
  <dcterms:modified xsi:type="dcterms:W3CDTF">2022-02-14T06:52:45Z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